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22" r:id="rId4"/>
  </p:sldMasterIdLst>
  <p:notesMasterIdLst>
    <p:notesMasterId r:id="rId26"/>
  </p:notesMasterIdLst>
  <p:handoutMasterIdLst>
    <p:handoutMasterId r:id="rId27"/>
  </p:handoutMasterIdLst>
  <p:sldIdLst>
    <p:sldId id="380" r:id="rId5"/>
    <p:sldId id="2139118922" r:id="rId6"/>
    <p:sldId id="2139118881" r:id="rId7"/>
    <p:sldId id="2139118883" r:id="rId8"/>
    <p:sldId id="2139118890" r:id="rId9"/>
    <p:sldId id="2139118884" r:id="rId10"/>
    <p:sldId id="2139118923" r:id="rId11"/>
    <p:sldId id="2139118912" r:id="rId12"/>
    <p:sldId id="2139118885" r:id="rId13"/>
    <p:sldId id="2139118917" r:id="rId14"/>
    <p:sldId id="2139118918" r:id="rId15"/>
    <p:sldId id="2139118924" r:id="rId16"/>
    <p:sldId id="2139118919" r:id="rId17"/>
    <p:sldId id="2139118920" r:id="rId18"/>
    <p:sldId id="2139118915" r:id="rId19"/>
    <p:sldId id="2139118916" r:id="rId20"/>
    <p:sldId id="2139118921" r:id="rId21"/>
    <p:sldId id="2139118903" r:id="rId22"/>
    <p:sldId id="2139118925" r:id="rId23"/>
    <p:sldId id="2139118926" r:id="rId24"/>
    <p:sldId id="2139118889" r:id="rId25"/>
  </p:sldIdLst>
  <p:sldSz cx="12192000" cy="6858000"/>
  <p:notesSz cx="7102475" cy="9388475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927D316-21A5-A876-EEC6-661C3CA6040F}" name="Natalie Cook" initials="NC" userId="S::ncook@sam-lab.com::c6d59eec-5a0d-455f-b3b0-a53abb54ea0a" providerId="AD"/>
  <p188:author id="{0B100B5E-01A1-3603-1A19-6483200B67F2}" name="Aviva Isenberg" initials="AI" userId="S::aisenberg@sam-lab.com::0fe29b04-40d3-429f-b23c-bade5d30e30b" providerId="AD"/>
  <p188:author id="{47A11FC2-6B58-BC8F-BF9C-60EBD04E2A16}" name="Becky Ling" initials="BL" userId="S::becky.ling@Blend360.com::860c37c5-8ae3-4a75-b9ac-23248fe20f3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nnette Giordano" initials="AG" lastIdx="7" clrIdx="6">
    <p:extLst>
      <p:ext uri="{19B8F6BF-5375-455C-9EA6-DF929625EA0E}">
        <p15:presenceInfo xmlns:p15="http://schemas.microsoft.com/office/powerpoint/2012/main" userId="S::Annette.Giordano@blend360.com::eeae7ee4-3de4-4b0b-8d67-50fc4e9176c5" providerId="AD"/>
      </p:ext>
    </p:extLst>
  </p:cmAuthor>
  <p:cmAuthor id="1" name="Deborah Furey" initials="DF" lastIdx="5" clrIdx="0">
    <p:extLst>
      <p:ext uri="{19B8F6BF-5375-455C-9EA6-DF929625EA0E}">
        <p15:presenceInfo xmlns:p15="http://schemas.microsoft.com/office/powerpoint/2012/main" userId="S::Deborah.Furey@blend360.com::c09b2ead-b661-4279-b5ec-a3a09d198fe8" providerId="AD"/>
      </p:ext>
    </p:extLst>
  </p:cmAuthor>
  <p:cmAuthor id="2" name="Catherine Gibson" initials="CG" lastIdx="11" clrIdx="1">
    <p:extLst>
      <p:ext uri="{19B8F6BF-5375-455C-9EA6-DF929625EA0E}">
        <p15:presenceInfo xmlns:p15="http://schemas.microsoft.com/office/powerpoint/2012/main" userId="S::Catherine.Gibson@blend360.com::67178398-fff7-4a17-92c6-ab34fc09d903" providerId="AD"/>
      </p:ext>
    </p:extLst>
  </p:cmAuthor>
  <p:cmAuthor id="3" name="Grace O'Hara" initials="GO" lastIdx="10" clrIdx="2">
    <p:extLst>
      <p:ext uri="{19B8F6BF-5375-455C-9EA6-DF929625EA0E}">
        <p15:presenceInfo xmlns:p15="http://schemas.microsoft.com/office/powerpoint/2012/main" userId="S::Grace.Ohara@Blend360.com::5ba2956d-a2fd-42eb-9e4d-88c82e58c672" providerId="AD"/>
      </p:ext>
    </p:extLst>
  </p:cmAuthor>
  <p:cmAuthor id="4" name="Maggie Melnick" initials="MM" lastIdx="1" clrIdx="3">
    <p:extLst>
      <p:ext uri="{19B8F6BF-5375-455C-9EA6-DF929625EA0E}">
        <p15:presenceInfo xmlns:p15="http://schemas.microsoft.com/office/powerpoint/2012/main" userId="Maggie Melnick" providerId="None"/>
      </p:ext>
    </p:extLst>
  </p:cmAuthor>
  <p:cmAuthor id="5" name="Natalie Cook" initials="NC" lastIdx="3" clrIdx="4">
    <p:extLst>
      <p:ext uri="{19B8F6BF-5375-455C-9EA6-DF929625EA0E}">
        <p15:presenceInfo xmlns:p15="http://schemas.microsoft.com/office/powerpoint/2012/main" userId="S::ncook@sam-lab.com::c6d59eec-5a0d-455f-b3b0-a53abb54ea0a" providerId="AD"/>
      </p:ext>
    </p:extLst>
  </p:cmAuthor>
  <p:cmAuthor id="6" name="Alexandra McShane" initials="AM" lastIdx="13" clrIdx="5">
    <p:extLst>
      <p:ext uri="{19B8F6BF-5375-455C-9EA6-DF929625EA0E}">
        <p15:presenceInfo xmlns:p15="http://schemas.microsoft.com/office/powerpoint/2012/main" userId="S::Alexandra.McShane@Blend360.com::cbb99009-6e38-4a74-9744-3d1abfc7067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A6A6A6"/>
    <a:srgbClr val="000000"/>
    <a:srgbClr val="345E85"/>
    <a:srgbClr val="2E2E7B"/>
    <a:srgbClr val="1676AD"/>
    <a:srgbClr val="0E0E47"/>
    <a:srgbClr val="124780"/>
    <a:srgbClr val="11B7BF"/>
    <a:srgbClr val="4A49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19B9E2-3F10-4EBF-A421-ECA8072F90B0}" v="39" dt="2022-03-22T16:39:23.895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9AB7DB-9AC3-4F17-A7F2-6B0B7AA3B78A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8CA5DE-8102-4C07-AC89-97EFA4C4E994}">
      <dgm:prSet phldrT="[Text]"/>
      <dgm:spPr/>
      <dgm:t>
        <a:bodyPr/>
        <a:lstStyle/>
        <a:p>
          <a:r>
            <a:rPr lang="en-US" dirty="0"/>
            <a:t>N-grams</a:t>
          </a:r>
        </a:p>
        <a:p>
          <a:r>
            <a:rPr lang="en-US" dirty="0"/>
            <a:t>(1948)</a:t>
          </a:r>
        </a:p>
      </dgm:t>
    </dgm:pt>
    <dgm:pt modelId="{76F1EA9A-9ACE-491E-8060-5CAA760F8DED}" type="parTrans" cxnId="{4E81A729-D77F-4B09-AD33-6AF29DA670D6}">
      <dgm:prSet/>
      <dgm:spPr/>
      <dgm:t>
        <a:bodyPr/>
        <a:lstStyle/>
        <a:p>
          <a:endParaRPr lang="en-US"/>
        </a:p>
      </dgm:t>
    </dgm:pt>
    <dgm:pt modelId="{F36740C9-C65B-4FF9-A7C4-D98BE143CB24}" type="sibTrans" cxnId="{4E81A729-D77F-4B09-AD33-6AF29DA670D6}">
      <dgm:prSet/>
      <dgm:spPr/>
      <dgm:t>
        <a:bodyPr/>
        <a:lstStyle/>
        <a:p>
          <a:endParaRPr lang="en-US"/>
        </a:p>
      </dgm:t>
    </dgm:pt>
    <dgm:pt modelId="{212E5A3E-1518-4AAB-B54B-9E25AF3DEECF}">
      <dgm:prSet phldrT="[Text]"/>
      <dgm:spPr/>
      <dgm:t>
        <a:bodyPr/>
        <a:lstStyle/>
        <a:p>
          <a:r>
            <a:rPr lang="en-US" dirty="0"/>
            <a:t>Word2Vec</a:t>
          </a:r>
        </a:p>
        <a:p>
          <a:r>
            <a:rPr lang="en-US" dirty="0"/>
            <a:t>(2013)</a:t>
          </a:r>
        </a:p>
      </dgm:t>
    </dgm:pt>
    <dgm:pt modelId="{87BB1554-8D28-42FD-998E-09919FB728BE}" type="parTrans" cxnId="{15FC4F1B-3795-4D57-AFB7-6934BCC0C060}">
      <dgm:prSet/>
      <dgm:spPr/>
      <dgm:t>
        <a:bodyPr/>
        <a:lstStyle/>
        <a:p>
          <a:endParaRPr lang="en-US"/>
        </a:p>
      </dgm:t>
    </dgm:pt>
    <dgm:pt modelId="{036E3A87-EB8F-429B-BC69-9ED6821BCC78}" type="sibTrans" cxnId="{15FC4F1B-3795-4D57-AFB7-6934BCC0C060}">
      <dgm:prSet/>
      <dgm:spPr/>
      <dgm:t>
        <a:bodyPr/>
        <a:lstStyle/>
        <a:p>
          <a:endParaRPr lang="en-US"/>
        </a:p>
      </dgm:t>
    </dgm:pt>
    <dgm:pt modelId="{7E715947-05AB-4DEA-8D44-EF5AF706D6F8}">
      <dgm:prSet phldrT="[Text]"/>
      <dgm:spPr/>
      <dgm:t>
        <a:bodyPr/>
        <a:lstStyle/>
        <a:p>
          <a:r>
            <a:rPr lang="en-US" dirty="0"/>
            <a:t>RNN</a:t>
          </a:r>
        </a:p>
        <a:p>
          <a:r>
            <a:rPr lang="en-US" dirty="0"/>
            <a:t>(1980)</a:t>
          </a:r>
        </a:p>
      </dgm:t>
    </dgm:pt>
    <dgm:pt modelId="{74C5CA66-3679-4144-8E17-6E73E03DC3B3}" type="parTrans" cxnId="{E5ED2280-9A26-4F20-BB1E-1D19012FF3BE}">
      <dgm:prSet/>
      <dgm:spPr/>
      <dgm:t>
        <a:bodyPr/>
        <a:lstStyle/>
        <a:p>
          <a:endParaRPr lang="en-US"/>
        </a:p>
      </dgm:t>
    </dgm:pt>
    <dgm:pt modelId="{9D22628F-59ED-4173-833A-E0844DAEEC66}" type="sibTrans" cxnId="{E5ED2280-9A26-4F20-BB1E-1D19012FF3BE}">
      <dgm:prSet/>
      <dgm:spPr/>
      <dgm:t>
        <a:bodyPr/>
        <a:lstStyle/>
        <a:p>
          <a:endParaRPr lang="en-US"/>
        </a:p>
      </dgm:t>
    </dgm:pt>
    <dgm:pt modelId="{1F1E3428-D026-436B-ADD3-78E379AD0106}" type="pres">
      <dgm:prSet presAssocID="{6F9AB7DB-9AC3-4F17-A7F2-6B0B7AA3B78A}" presName="rootnode" presStyleCnt="0">
        <dgm:presLayoutVars>
          <dgm:chMax/>
          <dgm:chPref/>
          <dgm:dir/>
          <dgm:animLvl val="lvl"/>
        </dgm:presLayoutVars>
      </dgm:prSet>
      <dgm:spPr/>
    </dgm:pt>
    <dgm:pt modelId="{CCDD41B8-F5AE-422A-BA68-3ABFB269BB1B}" type="pres">
      <dgm:prSet presAssocID="{9D8CA5DE-8102-4C07-AC89-97EFA4C4E994}" presName="composite" presStyleCnt="0"/>
      <dgm:spPr/>
    </dgm:pt>
    <dgm:pt modelId="{6E5AF6C4-AD5C-43F4-A97D-E5732D7B54D4}" type="pres">
      <dgm:prSet presAssocID="{9D8CA5DE-8102-4C07-AC89-97EFA4C4E994}" presName="LShape" presStyleLbl="alignNode1" presStyleIdx="0" presStyleCnt="5"/>
      <dgm:spPr/>
    </dgm:pt>
    <dgm:pt modelId="{0626C64E-3ABF-42B6-A477-DDDB05FF1C0C}" type="pres">
      <dgm:prSet presAssocID="{9D8CA5DE-8102-4C07-AC89-97EFA4C4E994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46CAA33-89C0-4FD5-9FC6-7379A4E2AE03}" type="pres">
      <dgm:prSet presAssocID="{9D8CA5DE-8102-4C07-AC89-97EFA4C4E994}" presName="Triangle" presStyleLbl="alignNode1" presStyleIdx="1" presStyleCnt="5"/>
      <dgm:spPr/>
    </dgm:pt>
    <dgm:pt modelId="{AD37701B-C9EA-44CE-A9C3-219EF17EB979}" type="pres">
      <dgm:prSet presAssocID="{F36740C9-C65B-4FF9-A7C4-D98BE143CB24}" presName="sibTrans" presStyleCnt="0"/>
      <dgm:spPr/>
    </dgm:pt>
    <dgm:pt modelId="{EAF4A1B7-D4FA-4AE0-87EE-37EB9DFE3989}" type="pres">
      <dgm:prSet presAssocID="{F36740C9-C65B-4FF9-A7C4-D98BE143CB24}" presName="space" presStyleCnt="0"/>
      <dgm:spPr/>
    </dgm:pt>
    <dgm:pt modelId="{60CE0DC9-2267-495D-9D82-B177E492C7AF}" type="pres">
      <dgm:prSet presAssocID="{212E5A3E-1518-4AAB-B54B-9E25AF3DEECF}" presName="composite" presStyleCnt="0"/>
      <dgm:spPr/>
    </dgm:pt>
    <dgm:pt modelId="{BA46C6B6-E249-4096-B703-33AFDBA72D8A}" type="pres">
      <dgm:prSet presAssocID="{212E5A3E-1518-4AAB-B54B-9E25AF3DEECF}" presName="LShape" presStyleLbl="alignNode1" presStyleIdx="2" presStyleCnt="5"/>
      <dgm:spPr/>
    </dgm:pt>
    <dgm:pt modelId="{E29A7462-48D8-466B-9C94-FDD41718D8E9}" type="pres">
      <dgm:prSet presAssocID="{212E5A3E-1518-4AAB-B54B-9E25AF3DEECF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3522AEE-6909-4870-B8F1-9AE1EB4F4857}" type="pres">
      <dgm:prSet presAssocID="{212E5A3E-1518-4AAB-B54B-9E25AF3DEECF}" presName="Triangle" presStyleLbl="alignNode1" presStyleIdx="3" presStyleCnt="5"/>
      <dgm:spPr/>
    </dgm:pt>
    <dgm:pt modelId="{D056D4E1-A0A4-4CAE-9612-AA3953FC52EF}" type="pres">
      <dgm:prSet presAssocID="{036E3A87-EB8F-429B-BC69-9ED6821BCC78}" presName="sibTrans" presStyleCnt="0"/>
      <dgm:spPr/>
    </dgm:pt>
    <dgm:pt modelId="{EEDAC183-F94F-4B31-9324-44110821C15C}" type="pres">
      <dgm:prSet presAssocID="{036E3A87-EB8F-429B-BC69-9ED6821BCC78}" presName="space" presStyleCnt="0"/>
      <dgm:spPr/>
    </dgm:pt>
    <dgm:pt modelId="{6289C1DB-7B60-447B-B03B-BD9642F233FE}" type="pres">
      <dgm:prSet presAssocID="{7E715947-05AB-4DEA-8D44-EF5AF706D6F8}" presName="composite" presStyleCnt="0"/>
      <dgm:spPr/>
    </dgm:pt>
    <dgm:pt modelId="{5FEC2456-CC68-4024-AD3B-EFD2441850EC}" type="pres">
      <dgm:prSet presAssocID="{7E715947-05AB-4DEA-8D44-EF5AF706D6F8}" presName="LShape" presStyleLbl="alignNode1" presStyleIdx="4" presStyleCnt="5"/>
      <dgm:spPr/>
    </dgm:pt>
    <dgm:pt modelId="{9AF33722-EC1B-4301-A204-DF8ECFA70FB6}" type="pres">
      <dgm:prSet presAssocID="{7E715947-05AB-4DEA-8D44-EF5AF706D6F8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A13650E-05E9-4D13-BCB6-11433C75379C}" type="presOf" srcId="{212E5A3E-1518-4AAB-B54B-9E25AF3DEECF}" destId="{E29A7462-48D8-466B-9C94-FDD41718D8E9}" srcOrd="0" destOrd="0" presId="urn:microsoft.com/office/officeart/2009/3/layout/StepUpProcess"/>
    <dgm:cxn modelId="{15FC4F1B-3795-4D57-AFB7-6934BCC0C060}" srcId="{6F9AB7DB-9AC3-4F17-A7F2-6B0B7AA3B78A}" destId="{212E5A3E-1518-4AAB-B54B-9E25AF3DEECF}" srcOrd="1" destOrd="0" parTransId="{87BB1554-8D28-42FD-998E-09919FB728BE}" sibTransId="{036E3A87-EB8F-429B-BC69-9ED6821BCC78}"/>
    <dgm:cxn modelId="{4E81A729-D77F-4B09-AD33-6AF29DA670D6}" srcId="{6F9AB7DB-9AC3-4F17-A7F2-6B0B7AA3B78A}" destId="{9D8CA5DE-8102-4C07-AC89-97EFA4C4E994}" srcOrd="0" destOrd="0" parTransId="{76F1EA9A-9ACE-491E-8060-5CAA760F8DED}" sibTransId="{F36740C9-C65B-4FF9-A7C4-D98BE143CB24}"/>
    <dgm:cxn modelId="{EEBE264A-5952-4D74-A8DF-69C30AD0F461}" type="presOf" srcId="{6F9AB7DB-9AC3-4F17-A7F2-6B0B7AA3B78A}" destId="{1F1E3428-D026-436B-ADD3-78E379AD0106}" srcOrd="0" destOrd="0" presId="urn:microsoft.com/office/officeart/2009/3/layout/StepUpProcess"/>
    <dgm:cxn modelId="{DA36F955-B090-4BF0-9E65-37DD819BA929}" type="presOf" srcId="{9D8CA5DE-8102-4C07-AC89-97EFA4C4E994}" destId="{0626C64E-3ABF-42B6-A477-DDDB05FF1C0C}" srcOrd="0" destOrd="0" presId="urn:microsoft.com/office/officeart/2009/3/layout/StepUpProcess"/>
    <dgm:cxn modelId="{E5ED2280-9A26-4F20-BB1E-1D19012FF3BE}" srcId="{6F9AB7DB-9AC3-4F17-A7F2-6B0B7AA3B78A}" destId="{7E715947-05AB-4DEA-8D44-EF5AF706D6F8}" srcOrd="2" destOrd="0" parTransId="{74C5CA66-3679-4144-8E17-6E73E03DC3B3}" sibTransId="{9D22628F-59ED-4173-833A-E0844DAEEC66}"/>
    <dgm:cxn modelId="{4BFFC2AE-32A2-40A4-9051-62F379E176EF}" type="presOf" srcId="{7E715947-05AB-4DEA-8D44-EF5AF706D6F8}" destId="{9AF33722-EC1B-4301-A204-DF8ECFA70FB6}" srcOrd="0" destOrd="0" presId="urn:microsoft.com/office/officeart/2009/3/layout/StepUpProcess"/>
    <dgm:cxn modelId="{C7B0462B-611F-448B-A034-FE4B4F237F1C}" type="presParOf" srcId="{1F1E3428-D026-436B-ADD3-78E379AD0106}" destId="{CCDD41B8-F5AE-422A-BA68-3ABFB269BB1B}" srcOrd="0" destOrd="0" presId="urn:microsoft.com/office/officeart/2009/3/layout/StepUpProcess"/>
    <dgm:cxn modelId="{45400969-ECC7-4A6A-8E9D-3FE6E036AE8E}" type="presParOf" srcId="{CCDD41B8-F5AE-422A-BA68-3ABFB269BB1B}" destId="{6E5AF6C4-AD5C-43F4-A97D-E5732D7B54D4}" srcOrd="0" destOrd="0" presId="urn:microsoft.com/office/officeart/2009/3/layout/StepUpProcess"/>
    <dgm:cxn modelId="{7FE1B612-969D-4E8D-A838-CAD81EAE7519}" type="presParOf" srcId="{CCDD41B8-F5AE-422A-BA68-3ABFB269BB1B}" destId="{0626C64E-3ABF-42B6-A477-DDDB05FF1C0C}" srcOrd="1" destOrd="0" presId="urn:microsoft.com/office/officeart/2009/3/layout/StepUpProcess"/>
    <dgm:cxn modelId="{EED58283-FBD9-4621-BCB2-9E8DAAE0F948}" type="presParOf" srcId="{CCDD41B8-F5AE-422A-BA68-3ABFB269BB1B}" destId="{446CAA33-89C0-4FD5-9FC6-7379A4E2AE03}" srcOrd="2" destOrd="0" presId="urn:microsoft.com/office/officeart/2009/3/layout/StepUpProcess"/>
    <dgm:cxn modelId="{984AE1AB-34B2-4964-8511-343010D98F33}" type="presParOf" srcId="{1F1E3428-D026-436B-ADD3-78E379AD0106}" destId="{AD37701B-C9EA-44CE-A9C3-219EF17EB979}" srcOrd="1" destOrd="0" presId="urn:microsoft.com/office/officeart/2009/3/layout/StepUpProcess"/>
    <dgm:cxn modelId="{C15E2138-B0D4-4E08-954A-A7EE26146EE9}" type="presParOf" srcId="{AD37701B-C9EA-44CE-A9C3-219EF17EB979}" destId="{EAF4A1B7-D4FA-4AE0-87EE-37EB9DFE3989}" srcOrd="0" destOrd="0" presId="urn:microsoft.com/office/officeart/2009/3/layout/StepUpProcess"/>
    <dgm:cxn modelId="{20191E89-06A4-486F-9502-82BC3507EAA9}" type="presParOf" srcId="{1F1E3428-D026-436B-ADD3-78E379AD0106}" destId="{60CE0DC9-2267-495D-9D82-B177E492C7AF}" srcOrd="2" destOrd="0" presId="urn:microsoft.com/office/officeart/2009/3/layout/StepUpProcess"/>
    <dgm:cxn modelId="{2A5E2EDB-1081-4E55-8AA2-27AE4331820F}" type="presParOf" srcId="{60CE0DC9-2267-495D-9D82-B177E492C7AF}" destId="{BA46C6B6-E249-4096-B703-33AFDBA72D8A}" srcOrd="0" destOrd="0" presId="urn:microsoft.com/office/officeart/2009/3/layout/StepUpProcess"/>
    <dgm:cxn modelId="{8E0DAAE0-18F5-4413-A129-6282E753CB1C}" type="presParOf" srcId="{60CE0DC9-2267-495D-9D82-B177E492C7AF}" destId="{E29A7462-48D8-466B-9C94-FDD41718D8E9}" srcOrd="1" destOrd="0" presId="urn:microsoft.com/office/officeart/2009/3/layout/StepUpProcess"/>
    <dgm:cxn modelId="{BC67B9D2-50A7-4DAF-8E17-623D967572DB}" type="presParOf" srcId="{60CE0DC9-2267-495D-9D82-B177E492C7AF}" destId="{33522AEE-6909-4870-B8F1-9AE1EB4F4857}" srcOrd="2" destOrd="0" presId="urn:microsoft.com/office/officeart/2009/3/layout/StepUpProcess"/>
    <dgm:cxn modelId="{EE2B3D68-A803-4AAA-8E0B-846FA2DAC44B}" type="presParOf" srcId="{1F1E3428-D026-436B-ADD3-78E379AD0106}" destId="{D056D4E1-A0A4-4CAE-9612-AA3953FC52EF}" srcOrd="3" destOrd="0" presId="urn:microsoft.com/office/officeart/2009/3/layout/StepUpProcess"/>
    <dgm:cxn modelId="{C9AD66CE-F147-499E-9221-1120572D72F3}" type="presParOf" srcId="{D056D4E1-A0A4-4CAE-9612-AA3953FC52EF}" destId="{EEDAC183-F94F-4B31-9324-44110821C15C}" srcOrd="0" destOrd="0" presId="urn:microsoft.com/office/officeart/2009/3/layout/StepUpProcess"/>
    <dgm:cxn modelId="{44D667BA-34FD-4F62-985B-550DD6F7BA01}" type="presParOf" srcId="{1F1E3428-D026-436B-ADD3-78E379AD0106}" destId="{6289C1DB-7B60-447B-B03B-BD9642F233FE}" srcOrd="4" destOrd="0" presId="urn:microsoft.com/office/officeart/2009/3/layout/StepUpProcess"/>
    <dgm:cxn modelId="{7318D602-9230-448D-B13A-C5D677075120}" type="presParOf" srcId="{6289C1DB-7B60-447B-B03B-BD9642F233FE}" destId="{5FEC2456-CC68-4024-AD3B-EFD2441850EC}" srcOrd="0" destOrd="0" presId="urn:microsoft.com/office/officeart/2009/3/layout/StepUpProcess"/>
    <dgm:cxn modelId="{F096C077-67DE-416A-A7C7-BD576B3A5B1D}" type="presParOf" srcId="{6289C1DB-7B60-447B-B03B-BD9642F233FE}" destId="{9AF33722-EC1B-4301-A204-DF8ECFA70FB6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AF6C4-AD5C-43F4-A97D-E5732D7B54D4}">
      <dsp:nvSpPr>
        <dsp:cNvPr id="0" name=""/>
        <dsp:cNvSpPr/>
      </dsp:nvSpPr>
      <dsp:spPr>
        <a:xfrm rot="5400000">
          <a:off x="507673" y="1770520"/>
          <a:ext cx="1519334" cy="252813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26C64E-3ABF-42B6-A477-DDDB05FF1C0C}">
      <dsp:nvSpPr>
        <dsp:cNvPr id="0" name=""/>
        <dsp:cNvSpPr/>
      </dsp:nvSpPr>
      <dsp:spPr>
        <a:xfrm>
          <a:off x="254058" y="2525889"/>
          <a:ext cx="2282418" cy="2000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N-grams</a:t>
          </a:r>
        </a:p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(1948)</a:t>
          </a:r>
        </a:p>
      </dsp:txBody>
      <dsp:txXfrm>
        <a:off x="254058" y="2525889"/>
        <a:ext cx="2282418" cy="2000673"/>
      </dsp:txXfrm>
    </dsp:sp>
    <dsp:sp modelId="{446CAA33-89C0-4FD5-9FC6-7379A4E2AE03}">
      <dsp:nvSpPr>
        <dsp:cNvPr id="0" name=""/>
        <dsp:cNvSpPr/>
      </dsp:nvSpPr>
      <dsp:spPr>
        <a:xfrm>
          <a:off x="2105832" y="1584396"/>
          <a:ext cx="430644" cy="43064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46C6B6-E249-4096-B703-33AFDBA72D8A}">
      <dsp:nvSpPr>
        <dsp:cNvPr id="0" name=""/>
        <dsp:cNvSpPr/>
      </dsp:nvSpPr>
      <dsp:spPr>
        <a:xfrm rot="5400000">
          <a:off x="3301799" y="1079111"/>
          <a:ext cx="1519334" cy="252813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A7462-48D8-466B-9C94-FDD41718D8E9}">
      <dsp:nvSpPr>
        <dsp:cNvPr id="0" name=""/>
        <dsp:cNvSpPr/>
      </dsp:nvSpPr>
      <dsp:spPr>
        <a:xfrm>
          <a:off x="3048184" y="1834480"/>
          <a:ext cx="2282418" cy="2000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Word2Vec</a:t>
          </a:r>
        </a:p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(2013)</a:t>
          </a:r>
        </a:p>
      </dsp:txBody>
      <dsp:txXfrm>
        <a:off x="3048184" y="1834480"/>
        <a:ext cx="2282418" cy="2000673"/>
      </dsp:txXfrm>
    </dsp:sp>
    <dsp:sp modelId="{33522AEE-6909-4870-B8F1-9AE1EB4F4857}">
      <dsp:nvSpPr>
        <dsp:cNvPr id="0" name=""/>
        <dsp:cNvSpPr/>
      </dsp:nvSpPr>
      <dsp:spPr>
        <a:xfrm>
          <a:off x="4899957" y="892986"/>
          <a:ext cx="430644" cy="43064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EC2456-CC68-4024-AD3B-EFD2441850EC}">
      <dsp:nvSpPr>
        <dsp:cNvPr id="0" name=""/>
        <dsp:cNvSpPr/>
      </dsp:nvSpPr>
      <dsp:spPr>
        <a:xfrm rot="5400000">
          <a:off x="6095925" y="387702"/>
          <a:ext cx="1519334" cy="252813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33722-EC1B-4301-A204-DF8ECFA70FB6}">
      <dsp:nvSpPr>
        <dsp:cNvPr id="0" name=""/>
        <dsp:cNvSpPr/>
      </dsp:nvSpPr>
      <dsp:spPr>
        <a:xfrm>
          <a:off x="5842310" y="1143070"/>
          <a:ext cx="2282418" cy="2000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RNN</a:t>
          </a:r>
        </a:p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(1980)</a:t>
          </a:r>
        </a:p>
      </dsp:txBody>
      <dsp:txXfrm>
        <a:off x="5842310" y="1143070"/>
        <a:ext cx="2282418" cy="20006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6963BA-130B-4349-888A-A05B672067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307891-DFFE-47D3-A054-56F9B161B9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F0930-1BBC-4026-9915-5B1E88529EF5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89FA06-C8B5-46EB-93D7-18FA45728D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F3B5D-3FB3-49CE-8E73-A675904C3F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AB45D-E7C9-4707-AC59-BBBE78386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4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2B460120-0CF4-A443-A38B-8A0052BD07F2}" type="datetimeFigureOut">
              <a:rPr lang="en-US" smtClean="0"/>
              <a:pPr/>
              <a:t>3/21/2022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3E42E01E-D569-7640-A2E4-C871CF4F36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9357C2-F4AC-3A4A-B21F-2753E897D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131" y="5608354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665EDED9-C811-7243-A657-E0DF451200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80" y="2972968"/>
            <a:ext cx="5341495" cy="796916"/>
          </a:xfrm>
          <a:prstGeom prst="rect">
            <a:avLst/>
          </a:prstGeom>
        </p:spPr>
        <p:txBody>
          <a:bodyPr lIns="0"/>
          <a:lstStyle>
            <a:lvl1pPr>
              <a:defRPr sz="4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7B8892-848B-8D43-8C1E-2D80A7C025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131" y="5260850"/>
            <a:ext cx="3830638" cy="244475"/>
          </a:xfrm>
          <a:prstGeom prst="rect">
            <a:avLst/>
          </a:prstGeom>
        </p:spPr>
        <p:txBody>
          <a:bodyPr lIns="0"/>
          <a:lstStyle>
            <a:lvl1pPr>
              <a:buFont typeface="Arial" panose="020B0604020202020204" pitchFamily="34" charset="0"/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>
              <a:defRPr sz="1400">
                <a:latin typeface="Proxima Nova Rg" panose="02000506030000020004" pitchFamily="2" charset="0"/>
              </a:defRPr>
            </a:lvl2pPr>
            <a:lvl3pPr>
              <a:defRPr sz="1400">
                <a:latin typeface="Proxima Nova Rg" panose="02000506030000020004" pitchFamily="2" charset="0"/>
              </a:defRPr>
            </a:lvl3pPr>
            <a:lvl4pPr>
              <a:defRPr sz="1400">
                <a:latin typeface="Proxima Nova Rg" panose="02000506030000020004" pitchFamily="2" charset="0"/>
              </a:defRPr>
            </a:lvl4pPr>
            <a:lvl5pPr>
              <a:defRPr sz="140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Prepared for: Client name/logo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4CD6D56-8790-4C49-82B7-5803CF492E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80" y="1187766"/>
            <a:ext cx="2352277" cy="8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1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44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8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474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0716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1D897-2F4C-4CE4-8AE1-613983F255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559050"/>
            <a:ext cx="12192000" cy="17399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29811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AABCF50-F290-4955-B8A6-47F3BE89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4261" y="6356350"/>
            <a:ext cx="8195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9E0B8-FE90-42D3-8C8A-C0BBFE7EC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9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996892-FE4E-9F40-AF64-07BFFA4DDF00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FE34EE12-FCAE-41EE-BFE5-5A67FD1AF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5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1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074021" y="0"/>
            <a:ext cx="7129705" cy="6858000"/>
          </a:xfrm>
          <a:custGeom>
            <a:avLst/>
            <a:gdLst>
              <a:gd name="connsiteX0" fmla="*/ 4076915 w 14255696"/>
              <a:gd name="connsiteY0" fmla="*/ 1625600 h 13716000"/>
              <a:gd name="connsiteX1" fmla="*/ 4102046 w 14255696"/>
              <a:gd name="connsiteY1" fmla="*/ 1665723 h 13716000"/>
              <a:gd name="connsiteX2" fmla="*/ 4102046 w 14255696"/>
              <a:gd name="connsiteY2" fmla="*/ 1625600 h 13716000"/>
              <a:gd name="connsiteX3" fmla="*/ 0 w 14255696"/>
              <a:gd name="connsiteY3" fmla="*/ 0 h 13716000"/>
              <a:gd name="connsiteX4" fmla="*/ 2578046 w 14255696"/>
              <a:gd name="connsiteY4" fmla="*/ 0 h 13716000"/>
              <a:gd name="connsiteX5" fmla="*/ 14255696 w 14255696"/>
              <a:gd name="connsiteY5" fmla="*/ 0 h 13716000"/>
              <a:gd name="connsiteX6" fmla="*/ 14255696 w 14255696"/>
              <a:gd name="connsiteY6" fmla="*/ 13716000 h 13716000"/>
              <a:gd name="connsiteX7" fmla="*/ 2823040 w 14255696"/>
              <a:gd name="connsiteY7" fmla="*/ 13715999 h 13716000"/>
              <a:gd name="connsiteX8" fmla="*/ 2578046 w 14255696"/>
              <a:gd name="connsiteY8" fmla="*/ 13715999 h 13716000"/>
              <a:gd name="connsiteX9" fmla="*/ 178996 w 14255696"/>
              <a:gd name="connsiteY9" fmla="*/ 13715999 h 13716000"/>
              <a:gd name="connsiteX10" fmla="*/ 202120 w 14255696"/>
              <a:gd name="connsiteY10" fmla="*/ 13710319 h 13716000"/>
              <a:gd name="connsiteX11" fmla="*/ 4059278 w 14255696"/>
              <a:gd name="connsiteY11" fmla="*/ 6666167 h 13716000"/>
              <a:gd name="connsiteX12" fmla="*/ 98188 w 14255696"/>
              <a:gd name="connsiteY12" fmla="*/ 24318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5696" h="13716000">
                <a:moveTo>
                  <a:pt x="4076915" y="1625600"/>
                </a:moveTo>
                <a:lnTo>
                  <a:pt x="4102046" y="1665723"/>
                </a:lnTo>
                <a:lnTo>
                  <a:pt x="4102046" y="1625600"/>
                </a:lnTo>
                <a:close/>
                <a:moveTo>
                  <a:pt x="0" y="0"/>
                </a:moveTo>
                <a:lnTo>
                  <a:pt x="2578046" y="0"/>
                </a:lnTo>
                <a:lnTo>
                  <a:pt x="14255696" y="0"/>
                </a:lnTo>
                <a:lnTo>
                  <a:pt x="14255696" y="13716000"/>
                </a:lnTo>
                <a:lnTo>
                  <a:pt x="2823040" y="13715999"/>
                </a:lnTo>
                <a:lnTo>
                  <a:pt x="2578046" y="13715999"/>
                </a:lnTo>
                <a:lnTo>
                  <a:pt x="178996" y="13715999"/>
                </a:lnTo>
                <a:lnTo>
                  <a:pt x="202120" y="13710319"/>
                </a:lnTo>
                <a:cubicBezTo>
                  <a:pt x="2491786" y="12987451"/>
                  <a:pt x="4133490" y="10049963"/>
                  <a:pt x="4059278" y="6666167"/>
                </a:cubicBezTo>
                <a:cubicBezTo>
                  <a:pt x="3986798" y="3361240"/>
                  <a:pt x="2304610" y="650391"/>
                  <a:pt x="98188" y="24318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300" b="0" i="0">
                <a:ln>
                  <a:noFill/>
                </a:ln>
                <a:noFill/>
                <a:latin typeface="Calibri" panose="020F0502020204030204" pitchFamily="34" charset="0"/>
                <a:ea typeface="Open Sans Light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F61E13-4195-494C-B4BA-4696B5ADF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" y="2294844"/>
            <a:ext cx="5242737" cy="584200"/>
          </a:xfrm>
          <a:prstGeom prst="rect">
            <a:avLst/>
          </a:prstGeom>
        </p:spPr>
        <p:txBody>
          <a:bodyPr lIns="0"/>
          <a:lstStyle>
            <a:lvl1pPr>
              <a:defRPr sz="3200" b="0" i="0" spc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9A72B0C-4647-FE4E-B499-919B075424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4029" y="3209013"/>
            <a:ext cx="4192055" cy="1762482"/>
          </a:xfrm>
          <a:prstGeom prst="rect">
            <a:avLst/>
          </a:prstGeom>
        </p:spPr>
        <p:txBody>
          <a:bodyPr lIns="0"/>
          <a:lstStyle>
            <a:lvl1pPr>
              <a:buClr>
                <a:srgbClr val="000000"/>
              </a:buClr>
              <a:buFont typeface="Arial" panose="020B0604020202020204" pitchFamily="34" charset="0"/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-182880"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05A7BB-7ECE-46AC-B3F5-142012A2FB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EB9CE6-B8EE-EE42-AB1F-511D94D7A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204583"/>
            <a:ext cx="2895600" cy="1056520"/>
          </a:xfrm>
          <a:prstGeom prst="rect">
            <a:avLst/>
          </a:prstGeom>
        </p:spPr>
        <p:txBody>
          <a:bodyPr lIns="0"/>
          <a:lstStyle>
            <a:lvl1pPr>
              <a:defRPr sz="3200" b="0" i="0" spc="0" baseline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DB0AB57-BF47-AE49-8803-EC6FAA32E2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096000" y="0"/>
            <a:ext cx="6095996" cy="6858000"/>
          </a:xfrm>
          <a:prstGeom prst="flowChartDelay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53C9A5-41E3-694A-A308-E421A78C52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4029" y="3429000"/>
            <a:ext cx="4713511" cy="832983"/>
          </a:xfrm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02963-3AF1-4E59-8C6C-8F6945BD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9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161D9-E985-4942-A05E-3E5A2879C3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8625" y="3379459"/>
            <a:ext cx="5944826" cy="741520"/>
          </a:xfrm>
          <a:prstGeom prst="rect">
            <a:avLst/>
          </a:prstGeom>
        </p:spPr>
        <p:txBody>
          <a:bodyPr lIns="0" t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E9CC45-C07D-AB40-B535-0F3785A600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5436" y="1175388"/>
            <a:ext cx="5751512" cy="931863"/>
          </a:xfrm>
          <a:prstGeom prst="rect">
            <a:avLst/>
          </a:prstGeom>
        </p:spPr>
        <p:txBody>
          <a:bodyPr lIns="0" tIns="0"/>
          <a:lstStyle>
            <a:lvl1pPr>
              <a:defRPr sz="8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225DC-D1EE-0648-8498-51046834E6AF}"/>
              </a:ext>
            </a:extLst>
          </p:cNvPr>
          <p:cNvSpPr txBox="1"/>
          <p:nvPr userDrawn="1"/>
        </p:nvSpPr>
        <p:spPr>
          <a:xfrm>
            <a:off x="6325849" y="16189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EBCA5-1EB9-7849-95AC-59BB03184577}"/>
              </a:ext>
            </a:extLst>
          </p:cNvPr>
          <p:cNvSpPr txBox="1"/>
          <p:nvPr userDrawn="1"/>
        </p:nvSpPr>
        <p:spPr>
          <a:xfrm>
            <a:off x="4796852" y="22185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pic>
        <p:nvPicPr>
          <p:cNvPr id="7" name="Picture 6" descr="A picture containing rain, nature&#10;&#10;Description automatically generated">
            <a:extLst>
              <a:ext uri="{FF2B5EF4-FFF2-40B4-BE49-F238E27FC236}">
                <a16:creationId xmlns:a16="http://schemas.microsoft.com/office/drawing/2014/main" id="{4337C594-894C-1147-A8A8-06C37F641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924"/>
          <a:stretch/>
        </p:blipFill>
        <p:spPr>
          <a:xfrm>
            <a:off x="5175851" y="0"/>
            <a:ext cx="7016149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7C7695-3C3A-684A-9D41-246A3B660DED}"/>
              </a:ext>
            </a:extLst>
          </p:cNvPr>
          <p:cNvSpPr/>
          <p:nvPr userDrawn="1"/>
        </p:nvSpPr>
        <p:spPr>
          <a:xfrm>
            <a:off x="0" y="5955858"/>
            <a:ext cx="4520242" cy="9021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A0AF0F4-D2A0-4EE2-8576-29DEB056D4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069" y="5078018"/>
            <a:ext cx="2599845" cy="9749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A8BCD-225D-4019-A062-E90C738C144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bstract blur people background, silhouettes of unrecognizable people walking on a street abstract blur people background, silhouettes of unrecognizable people walking on a street abstract blur lights stock pictures, royalty-free photos &amp; images">
            <a:extLst>
              <a:ext uri="{FF2B5EF4-FFF2-40B4-BE49-F238E27FC236}">
                <a16:creationId xmlns:a16="http://schemas.microsoft.com/office/drawing/2014/main" id="{52C1AC05-B0AB-49FD-9C31-00D1CDF489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1" y="1"/>
            <a:ext cx="122255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D1EDC9-FED3-8241-8790-922D03CE7422}"/>
              </a:ext>
            </a:extLst>
          </p:cNvPr>
          <p:cNvSpPr txBox="1"/>
          <p:nvPr userDrawn="1"/>
        </p:nvSpPr>
        <p:spPr>
          <a:xfrm>
            <a:off x="8034728" y="76449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D804DC-0346-7845-B859-DAEFFE076F89}"/>
              </a:ext>
            </a:extLst>
          </p:cNvPr>
          <p:cNvSpPr txBox="1"/>
          <p:nvPr userDrawn="1"/>
        </p:nvSpPr>
        <p:spPr>
          <a:xfrm>
            <a:off x="5276538" y="56213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225DC-D1EE-0648-8498-51046834E6AF}"/>
              </a:ext>
            </a:extLst>
          </p:cNvPr>
          <p:cNvSpPr txBox="1"/>
          <p:nvPr userDrawn="1"/>
        </p:nvSpPr>
        <p:spPr>
          <a:xfrm>
            <a:off x="6325849" y="16189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EBCA5-1EB9-7849-95AC-59BB03184577}"/>
              </a:ext>
            </a:extLst>
          </p:cNvPr>
          <p:cNvSpPr txBox="1"/>
          <p:nvPr userDrawn="1"/>
        </p:nvSpPr>
        <p:spPr>
          <a:xfrm>
            <a:off x="4796852" y="22185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4AAB15B-ABED-48D1-B5FF-1A62EDC7C1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559" y="2396835"/>
            <a:ext cx="5362405" cy="1145355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>
              <a:defRPr/>
            </a:lvl5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20" normalizeH="0" baseline="0" noProof="0">
                <a:ln>
                  <a:noFill/>
                </a:ln>
                <a:solidFill>
                  <a:srgbClr val="2E2E7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/>
              </a:rPr>
              <a:t>Thank You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97EA8E92-6934-4ACA-86C0-965800E5CB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437" y="3793208"/>
            <a:ext cx="6124575" cy="51704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E2E7B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Blend in to Create Results that Stand Out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16229D9-01AD-4B16-8F66-D4DADBAE9D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372" y="1200359"/>
            <a:ext cx="2352277" cy="8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6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966CAD-0838-43A0-9D83-F659FBA15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5"/>
            <a:ext cx="10981765" cy="20589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636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966CAD-0838-43A0-9D83-F659FBA15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498" y="1438275"/>
            <a:ext cx="10981765" cy="20589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2210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006" y="639830"/>
            <a:ext cx="10981765" cy="66453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 i="0" spc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A94D3-9DBF-BE48-84DA-990636327BFF}"/>
              </a:ext>
            </a:extLst>
          </p:cNvPr>
          <p:cNvSpPr txBox="1"/>
          <p:nvPr userDrawn="1"/>
        </p:nvSpPr>
        <p:spPr>
          <a:xfrm>
            <a:off x="538619" y="-3883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 panose="02000506030000020004" pitchFamily="2" charset="77"/>
              <a:ea typeface="nevis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827E-D131-4997-A76D-ACCED92F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136E50-4F59-3442-A244-5EED01AD3ABD}"/>
              </a:ext>
            </a:extLst>
          </p:cNvPr>
          <p:cNvSpPr txBox="1">
            <a:spLocks/>
          </p:cNvSpPr>
          <p:nvPr userDrawn="1"/>
        </p:nvSpPr>
        <p:spPr>
          <a:xfrm>
            <a:off x="2244515" y="61629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N-Regular" panose="020B0500000000000000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Confidential &amp; Proprietary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401CE2-46A5-4A2A-B915-F905D0A51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1C948-A344-491D-8DB0-86668A8521A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76B27B4-7873-43E1-8ECF-DEDBD89C8F04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603992" y="6028716"/>
            <a:ext cx="1606556" cy="6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65" r:id="rId2"/>
    <p:sldLayoutId id="2147483854" r:id="rId3"/>
    <p:sldLayoutId id="2147483847" r:id="rId4"/>
    <p:sldLayoutId id="2147483830" r:id="rId5"/>
    <p:sldLayoutId id="2147483856" r:id="rId6"/>
    <p:sldLayoutId id="2147483857" r:id="rId7"/>
    <p:sldLayoutId id="2147483863" r:id="rId8"/>
    <p:sldLayoutId id="2147483858" r:id="rId9"/>
    <p:sldLayoutId id="2147483862" r:id="rId10"/>
    <p:sldLayoutId id="2147483859" r:id="rId11"/>
    <p:sldLayoutId id="2147483860" r:id="rId12"/>
    <p:sldLayoutId id="2147483861" r:id="rId13"/>
    <p:sldLayoutId id="2147483866" r:id="rId14"/>
    <p:sldLayoutId id="2147483867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4A498E"/>
          </a:solidFill>
          <a:latin typeface="Proxima Nova Rg" panose="0200050603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Gotham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2400" kern="1200">
          <a:solidFill>
            <a:schemeClr val="tx2"/>
          </a:solidFill>
          <a:latin typeface="Gotham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Tx/>
        <a:buChar char="-"/>
        <a:defRPr sz="2000" kern="1200">
          <a:solidFill>
            <a:schemeClr val="tx2"/>
          </a:solidFill>
          <a:latin typeface="Gotham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A498E"/>
        </a:buClr>
        <a:buFont typeface="Arial"/>
        <a:buChar char="•"/>
        <a:defRPr sz="1800" kern="1200">
          <a:solidFill>
            <a:schemeClr val="tx2"/>
          </a:solidFill>
          <a:latin typeface="Gotham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32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3696">
          <p15:clr>
            <a:srgbClr val="F26B43"/>
          </p15:clr>
        </p15:guide>
        <p15:guide id="5" orient="horz" pos="864">
          <p15:clr>
            <a:srgbClr val="F26B43"/>
          </p15:clr>
        </p15:guide>
        <p15:guide id="6" pos="408">
          <p15:clr>
            <a:srgbClr val="F26B43"/>
          </p15:clr>
        </p15:guide>
        <p15:guide id="7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A59314-3262-4644-8EDE-355CCA24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0813CE-E379-4197-B370-91BFF2D3B521}"/>
              </a:ext>
            </a:extLst>
          </p:cNvPr>
          <p:cNvSpPr/>
          <p:nvPr/>
        </p:nvSpPr>
        <p:spPr>
          <a:xfrm>
            <a:off x="0" y="3024554"/>
            <a:ext cx="12192000" cy="2969846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r>
              <a:rPr lang="en-US" sz="4800" dirty="0">
                <a:solidFill>
                  <a:schemeClr val="tx1"/>
                </a:solidFill>
              </a:rPr>
              <a:t>Internal Knowledge Sharing - 01</a:t>
            </a:r>
          </a:p>
          <a:p>
            <a:pPr algn="ctr">
              <a:spcAft>
                <a:spcPts val="1800"/>
              </a:spcAft>
            </a:pPr>
            <a:r>
              <a:rPr lang="en-US" dirty="0">
                <a:solidFill>
                  <a:schemeClr val="tx1"/>
                </a:solidFill>
              </a:rPr>
              <a:t>Raj Desai &amp; Aishwarya Bhangale</a:t>
            </a:r>
          </a:p>
          <a:p>
            <a:pPr algn="ctr">
              <a:spcAft>
                <a:spcPts val="1800"/>
              </a:spcAft>
            </a:pPr>
            <a:r>
              <a:rPr lang="en-US" dirty="0">
                <a:solidFill>
                  <a:schemeClr val="tx1"/>
                </a:solidFill>
              </a:rPr>
              <a:t>03/22/2022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94AE9-F541-4D1B-A78E-882F4E472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89E0B8-FE90-42D3-8C8A-C0BBFE7EC9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95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A1BDC-29F8-42DF-9053-8AC4AB3BC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874E2-46B5-452E-B966-48D897EFB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7F39F-1FA6-4477-A86C-D1C5BBA5AE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006" y="2306020"/>
            <a:ext cx="4110448" cy="39921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First, we are going to encode the sequence of text using an RNN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Next, we are going to feed the RNN output (O5) into a feed forward neural network which will classify the truth</a:t>
            </a:r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A1039D1D-8835-4697-BFB9-3A7BFC2B4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647" y="1566345"/>
            <a:ext cx="6528124" cy="352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3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D6FC-E6BE-4789-A546-D7ECD97A2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Propagation/Limitation of RNN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DCA818-8C41-440D-A429-905A4038B6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FC83D2-E345-4174-9422-F1EC0CB2E3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neural network has 3 major steps:</a:t>
            </a:r>
          </a:p>
          <a:p>
            <a:r>
              <a:rPr lang="en-US" sz="2000" dirty="0"/>
              <a:t>	1) Forward pass to make a prediction</a:t>
            </a:r>
          </a:p>
          <a:p>
            <a:r>
              <a:rPr lang="en-US" sz="2000" dirty="0"/>
              <a:t>	2) Compares prediction to ground truth to generate an error value</a:t>
            </a:r>
          </a:p>
          <a:p>
            <a:r>
              <a:rPr lang="en-US" sz="2000" dirty="0"/>
              <a:t>	3) Error value is used to do back  propagation </a:t>
            </a:r>
          </a:p>
          <a:p>
            <a:r>
              <a:rPr lang="en-US" sz="2000" dirty="0"/>
              <a:t>	which updates the weight for each node</a:t>
            </a:r>
          </a:p>
        </p:txBody>
      </p:sp>
      <p:pic>
        <p:nvPicPr>
          <p:cNvPr id="10" name="Picture 9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7B96BD4-FF9C-48AF-BE2F-EAF50715F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269" y="2684301"/>
            <a:ext cx="2381250" cy="2571750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D75D438-06CB-4FBC-9BE8-5EA0CF230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252" y="2684301"/>
            <a:ext cx="2381250" cy="2571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BA2B15-0743-47EF-B92F-D8F7FB5D6D37}"/>
              </a:ext>
            </a:extLst>
          </p:cNvPr>
          <p:cNvSpPr txBox="1"/>
          <p:nvPr/>
        </p:nvSpPr>
        <p:spPr>
          <a:xfrm>
            <a:off x="6816012" y="5256051"/>
            <a:ext cx="1922106" cy="53825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Back Propagation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F9C37B-D37A-4529-8CF2-6058CE0E9DD3}"/>
              </a:ext>
            </a:extLst>
          </p:cNvPr>
          <p:cNvSpPr txBox="1"/>
          <p:nvPr/>
        </p:nvSpPr>
        <p:spPr>
          <a:xfrm>
            <a:off x="9273073" y="5279832"/>
            <a:ext cx="1922106" cy="53825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Vanishing Gradient Descent Problem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B759339-A32F-46F7-A198-23C769C0B64B}"/>
              </a:ext>
            </a:extLst>
          </p:cNvPr>
          <p:cNvSpPr txBox="1">
            <a:spLocks/>
          </p:cNvSpPr>
          <p:nvPr/>
        </p:nvSpPr>
        <p:spPr>
          <a:xfrm>
            <a:off x="643497" y="3700189"/>
            <a:ext cx="10981765" cy="20589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Tx/>
              <a:buChar char="-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A498E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doing back propagation, each node in a layer</a:t>
            </a:r>
          </a:p>
          <a:p>
            <a:r>
              <a:rPr lang="en-US" sz="2000" dirty="0"/>
              <a:t>calculates its gradient based on the gradient in the</a:t>
            </a:r>
          </a:p>
          <a:p>
            <a:r>
              <a:rPr lang="en-US" sz="2000" dirty="0"/>
              <a:t>layer before it (as the same weight parameter is</a:t>
            </a:r>
          </a:p>
          <a:p>
            <a:r>
              <a:rPr lang="en-US" sz="2000" dirty="0"/>
              <a:t>updated across different RNN layers)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causes gradients to exponentially</a:t>
            </a:r>
          </a:p>
          <a:p>
            <a:r>
              <a:rPr lang="en-US" sz="2000" dirty="0"/>
              <a:t>shrink as it back propagates down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185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AB83C-F952-4C53-8B96-727E9159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LSTM?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BA384F-B316-4C52-BB3F-5D111EF2C7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C3801E9-C4E9-4DBF-9EFF-A67CF0F0A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90" y="1571644"/>
            <a:ext cx="5524500" cy="2339340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1268DA-5EE1-46CE-958D-237022AFF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439" y="3789687"/>
            <a:ext cx="5772150" cy="23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3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C303-EC2A-46B5-A636-349064569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696" y="451802"/>
            <a:ext cx="10981765" cy="664536"/>
          </a:xfrm>
        </p:spPr>
        <p:txBody>
          <a:bodyPr/>
          <a:lstStyle/>
          <a:p>
            <a:r>
              <a:rPr lang="en-US" dirty="0"/>
              <a:t>Long Short Term Memory Cell / Hidden 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549A0-A1F5-4BD6-B512-238DEA1AEF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7D8119-C211-48FF-8ADF-D0E16BD71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8" y="1834882"/>
            <a:ext cx="7326031" cy="432940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9A8A560-6544-4DA6-928F-2DD8CB57E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303" y="1390827"/>
            <a:ext cx="4606795" cy="1823321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79866CB-1978-4B87-A517-49145F513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283" y="3970990"/>
            <a:ext cx="4606795" cy="18233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A765F3-B187-4174-A36A-8EAD19AA198A}"/>
              </a:ext>
            </a:extLst>
          </p:cNvPr>
          <p:cNvSpPr txBox="1"/>
          <p:nvPr/>
        </p:nvSpPr>
        <p:spPr>
          <a:xfrm>
            <a:off x="5877685" y="2651274"/>
            <a:ext cx="1334277" cy="36389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pc="-50" dirty="0">
                <a:solidFill>
                  <a:schemeClr val="tx2"/>
                </a:solidFill>
                <a:cs typeface="Segoe UI"/>
              </a:rPr>
              <a:t>New Cell </a:t>
            </a:r>
            <a:r>
              <a:rPr lang="en-US" dirty="0">
                <a:solidFill>
                  <a:schemeClr val="tx2"/>
                </a:solidFill>
              </a:rPr>
              <a:t>State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9B366-14A1-4DC2-9BE8-BA0A3DAE6DA3}"/>
              </a:ext>
            </a:extLst>
          </p:cNvPr>
          <p:cNvSpPr txBox="1"/>
          <p:nvPr/>
        </p:nvSpPr>
        <p:spPr>
          <a:xfrm>
            <a:off x="5877685" y="3774576"/>
            <a:ext cx="1707502" cy="36389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pc="-50" dirty="0">
                <a:solidFill>
                  <a:schemeClr val="tx2"/>
                </a:solidFill>
                <a:cs typeface="Segoe UI"/>
              </a:rPr>
              <a:t>New Hidden </a:t>
            </a:r>
            <a:r>
              <a:rPr lang="en-US" dirty="0">
                <a:solidFill>
                  <a:schemeClr val="tx2"/>
                </a:solidFill>
              </a:rPr>
              <a:t>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53582-0E9D-48CD-A497-4CEE3A4A6DB3}"/>
              </a:ext>
            </a:extLst>
          </p:cNvPr>
          <p:cNvSpPr txBox="1"/>
          <p:nvPr/>
        </p:nvSpPr>
        <p:spPr>
          <a:xfrm>
            <a:off x="453297" y="2651274"/>
            <a:ext cx="1334277" cy="36389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pc="-50" dirty="0">
                <a:solidFill>
                  <a:schemeClr val="tx2"/>
                </a:solidFill>
                <a:cs typeface="Segoe UI"/>
              </a:rPr>
              <a:t>Old Cell </a:t>
            </a:r>
            <a:r>
              <a:rPr lang="en-US" dirty="0">
                <a:solidFill>
                  <a:schemeClr val="tx2"/>
                </a:solidFill>
              </a:rPr>
              <a:t>State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910104-08BE-41B4-A665-94C36DBE3395}"/>
              </a:ext>
            </a:extLst>
          </p:cNvPr>
          <p:cNvSpPr txBox="1"/>
          <p:nvPr/>
        </p:nvSpPr>
        <p:spPr>
          <a:xfrm>
            <a:off x="185268" y="3798975"/>
            <a:ext cx="1707502" cy="36389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pc="-50" dirty="0">
                <a:solidFill>
                  <a:schemeClr val="tx2"/>
                </a:solidFill>
                <a:cs typeface="Segoe UI"/>
              </a:rPr>
              <a:t>Old Hidden </a:t>
            </a:r>
            <a:r>
              <a:rPr lang="en-US" dirty="0">
                <a:solidFill>
                  <a:schemeClr val="tx2"/>
                </a:solidFill>
              </a:rPr>
              <a:t>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338A7F-2C39-485A-AE17-E79F6377B37B}"/>
              </a:ext>
            </a:extLst>
          </p:cNvPr>
          <p:cNvSpPr txBox="1"/>
          <p:nvPr/>
        </p:nvSpPr>
        <p:spPr>
          <a:xfrm>
            <a:off x="3097168" y="3983254"/>
            <a:ext cx="961047" cy="67646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1200" b="1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Input Gate </a:t>
            </a:r>
            <a:r>
              <a:rPr lang="en-US" sz="12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 Which info should be saved to the cell state for the current cell?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3E2FD4-605B-4816-9C68-59C786D5D551}"/>
              </a:ext>
            </a:extLst>
          </p:cNvPr>
          <p:cNvSpPr txBox="1"/>
          <p:nvPr/>
        </p:nvSpPr>
        <p:spPr>
          <a:xfrm>
            <a:off x="2257045" y="3983254"/>
            <a:ext cx="961047" cy="67646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1200" b="1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Forget Gate </a:t>
            </a:r>
            <a:r>
              <a:rPr lang="en-US" sz="12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 How much of the old state should be forgotten?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56C85-D69C-43F1-A6F7-502439C6139F}"/>
              </a:ext>
            </a:extLst>
          </p:cNvPr>
          <p:cNvSpPr txBox="1"/>
          <p:nvPr/>
        </p:nvSpPr>
        <p:spPr>
          <a:xfrm>
            <a:off x="4211433" y="3999584"/>
            <a:ext cx="1167064" cy="67646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1200" b="1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Output Gate </a:t>
            </a:r>
          </a:p>
          <a:p>
            <a:pPr algn="l">
              <a:spcBef>
                <a:spcPts val="0"/>
              </a:spcBef>
            </a:pPr>
            <a:r>
              <a:rPr lang="en-US" sz="12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Which information should move forward to the next hidden state?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6FD850-ECD5-4253-B3D8-7A92A68467CF}"/>
              </a:ext>
            </a:extLst>
          </p:cNvPr>
          <p:cNvSpPr txBox="1"/>
          <p:nvPr/>
        </p:nvSpPr>
        <p:spPr>
          <a:xfrm>
            <a:off x="7959011" y="6041054"/>
            <a:ext cx="3956179" cy="5276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16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Tanh distributes the gradients  by scaling them between -1 to 1 thus resolving exploding/vanishing problem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94466-C7E5-448A-8A22-A8EDB8AC650B}"/>
              </a:ext>
            </a:extLst>
          </p:cNvPr>
          <p:cNvSpPr txBox="1"/>
          <p:nvPr/>
        </p:nvSpPr>
        <p:spPr>
          <a:xfrm>
            <a:off x="8024694" y="3308547"/>
            <a:ext cx="3890497" cy="5276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16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Sigmoid function decides how much information of the existing component to retain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A44EFD-E054-4F93-A2AF-4549ED47BE4C}"/>
              </a:ext>
            </a:extLst>
          </p:cNvPr>
          <p:cNvSpPr txBox="1"/>
          <p:nvPr/>
        </p:nvSpPr>
        <p:spPr>
          <a:xfrm>
            <a:off x="690834" y="1182935"/>
            <a:ext cx="7333860" cy="8145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Cell State : Long Term Memory of the model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Hidden State : Working Memory of the model</a:t>
            </a:r>
          </a:p>
        </p:txBody>
      </p:sp>
    </p:spTree>
    <p:extLst>
      <p:ext uri="{BB962C8B-B14F-4D97-AF65-F5344CB8AC3E}">
        <p14:creationId xmlns:p14="http://schemas.microsoft.com/office/powerpoint/2010/main" val="186476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01E94-49D7-494D-A98C-A5CB3CF1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7062D-EF0A-4FB0-AC23-81600853A0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95FA7-1BD5-4018-B114-D6EE4CF2C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454" y="306497"/>
            <a:ext cx="8117632" cy="6049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817931-7420-4559-8E87-99B9BD9037D7}"/>
              </a:ext>
            </a:extLst>
          </p:cNvPr>
          <p:cNvSpPr txBox="1"/>
          <p:nvPr/>
        </p:nvSpPr>
        <p:spPr>
          <a:xfrm>
            <a:off x="3746240" y="1928809"/>
            <a:ext cx="925285" cy="36389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pc="-50" dirty="0">
                <a:solidFill>
                  <a:schemeClr val="tx2"/>
                </a:solidFill>
                <a:cs typeface="Segoe UI"/>
              </a:rPr>
              <a:t>Old Hidden </a:t>
            </a:r>
            <a:r>
              <a:rPr lang="en-US" dirty="0">
                <a:solidFill>
                  <a:schemeClr val="tx2"/>
                </a:solidFill>
              </a:rPr>
              <a:t>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248759-827F-41E7-B8B9-7849E1FE48BD}"/>
              </a:ext>
            </a:extLst>
          </p:cNvPr>
          <p:cNvSpPr txBox="1"/>
          <p:nvPr/>
        </p:nvSpPr>
        <p:spPr>
          <a:xfrm>
            <a:off x="11236217" y="1922348"/>
            <a:ext cx="779107" cy="36389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pc="-50" dirty="0">
                <a:solidFill>
                  <a:schemeClr val="tx2"/>
                </a:solidFill>
                <a:cs typeface="Segoe UI"/>
              </a:rPr>
              <a:t>New Hidden </a:t>
            </a:r>
            <a:r>
              <a:rPr lang="en-US" dirty="0">
                <a:solidFill>
                  <a:schemeClr val="tx2"/>
                </a:solidFill>
              </a:rPr>
              <a:t>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A587B-BA3F-45C9-9293-A6860CBC5A5B}"/>
              </a:ext>
            </a:extLst>
          </p:cNvPr>
          <p:cNvSpPr txBox="1"/>
          <p:nvPr/>
        </p:nvSpPr>
        <p:spPr>
          <a:xfrm>
            <a:off x="4711959" y="5411996"/>
            <a:ext cx="1707502" cy="36389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pc="-50" dirty="0">
                <a:solidFill>
                  <a:schemeClr val="tx2"/>
                </a:solidFill>
                <a:cs typeface="Segoe UI"/>
              </a:rPr>
              <a:t>Input sequence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944874-C951-4786-A214-82FA8D74FA9A}"/>
              </a:ext>
            </a:extLst>
          </p:cNvPr>
          <p:cNvSpPr txBox="1"/>
          <p:nvPr/>
        </p:nvSpPr>
        <p:spPr>
          <a:xfrm>
            <a:off x="7328834" y="6051243"/>
            <a:ext cx="3247415" cy="67646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1200" b="1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Combination of forget and input gate from LSTM</a:t>
            </a:r>
          </a:p>
          <a:p>
            <a:pPr algn="l">
              <a:spcBef>
                <a:spcPts val="0"/>
              </a:spcBef>
            </a:pPr>
            <a:r>
              <a:rPr lang="en-US" sz="12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Decides what info to throw away and what new information to add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3A75B-C79B-4D3B-BC60-27BEC545FE71}"/>
              </a:ext>
            </a:extLst>
          </p:cNvPr>
          <p:cNvSpPr txBox="1"/>
          <p:nvPr/>
        </p:nvSpPr>
        <p:spPr>
          <a:xfrm>
            <a:off x="6596562" y="799204"/>
            <a:ext cx="3247415" cy="67646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12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Decides how much past information to retain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02836-577E-41AE-8059-74055342F3ED}"/>
              </a:ext>
            </a:extLst>
          </p:cNvPr>
          <p:cNvSpPr txBox="1"/>
          <p:nvPr/>
        </p:nvSpPr>
        <p:spPr>
          <a:xfrm>
            <a:off x="644006" y="1922348"/>
            <a:ext cx="2747672" cy="379612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Consists of two gates instead of three gates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Consists of hidden state instead of  two separate states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Performs better on smaller datasets; LSTM outperforms GRU on larger datasets</a:t>
            </a:r>
          </a:p>
        </p:txBody>
      </p:sp>
    </p:spTree>
    <p:extLst>
      <p:ext uri="{BB962C8B-B14F-4D97-AF65-F5344CB8AC3E}">
        <p14:creationId xmlns:p14="http://schemas.microsoft.com/office/powerpoint/2010/main" val="363904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03FC-8677-4556-9EED-D8D75C13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Encoders &amp; Decoders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E6C8DD-4341-443D-8F84-DC1A76FF8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EF3E6-0E79-42E1-994E-4D7C4843B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991" y="1827917"/>
            <a:ext cx="7428722" cy="3359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3CB8F-3672-4D2F-90E1-C783D8CCF286}"/>
              </a:ext>
            </a:extLst>
          </p:cNvPr>
          <p:cNvSpPr txBox="1"/>
          <p:nvPr/>
        </p:nvSpPr>
        <p:spPr>
          <a:xfrm>
            <a:off x="462059" y="1502228"/>
            <a:ext cx="3955985" cy="385354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50" dirty="0">
                <a:solidFill>
                  <a:schemeClr val="tx2"/>
                </a:solidFill>
                <a:cs typeface="Segoe UI"/>
              </a:rPr>
              <a:t>This architecture solves the situation when input sequence and output sequence are not the same length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50" dirty="0">
                <a:solidFill>
                  <a:schemeClr val="tx2"/>
                </a:solidFill>
                <a:cs typeface="Segoe UI"/>
              </a:rPr>
              <a:t>Encoder process each token in input sequence and crams it into a vector of fixed length called “Context Vector” which holds the meaning of the input sequence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50" dirty="0">
                <a:solidFill>
                  <a:schemeClr val="tx2"/>
                </a:solidFill>
                <a:cs typeface="Segoe UI"/>
              </a:rPr>
              <a:t>The decoder reads the context vector and tries to predict the target sequence token by token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pc="-50" dirty="0">
              <a:solidFill>
                <a:schemeClr val="tx2"/>
              </a:solidFill>
              <a:cs typeface="Segoe UI"/>
            </a:endParaRPr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spc="-50" dirty="0">
              <a:solidFill>
                <a:schemeClr val="tx2"/>
              </a:solidFill>
              <a:cs typeface="Segoe UI"/>
            </a:endParaRPr>
          </a:p>
          <a:p>
            <a:pPr algn="l">
              <a:spcBef>
                <a:spcPts val="0"/>
              </a:spcBef>
            </a:pPr>
            <a:endParaRPr lang="en-US" sz="20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83597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5BCCE-C1B5-4C7B-95E6-6C2A04C7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38AF24-8AF9-4A8C-BD0D-5CCAA9027D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9C43D-509D-47FF-A2AC-DD05CE650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639830"/>
            <a:ext cx="7889033" cy="5635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1D4916-7D4D-4AA0-AAF7-EB5A3C82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542" y="5001585"/>
            <a:ext cx="4632649" cy="61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7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D0675-93B6-4D26-8EFA-9F377A022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84" y="504990"/>
            <a:ext cx="10981765" cy="664536"/>
          </a:xfrm>
        </p:spPr>
        <p:txBody>
          <a:bodyPr/>
          <a:lstStyle/>
          <a:p>
            <a:r>
              <a:rPr lang="en-US" dirty="0"/>
              <a:t>Decoders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914ED4-4FD4-4111-8DFD-E12DEB56ED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D829A7-90EA-4CA5-BEC7-BF56779D0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98" y="1169526"/>
            <a:ext cx="9201539" cy="514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2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643C-AD8A-40CF-B959-F487FB7C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LSTM/GRU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4A15D8-2FC5-4CD6-BA98-05962566AA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A4311A2-5451-4363-B5F7-A2B2F154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71" y="4116770"/>
            <a:ext cx="2843626" cy="172429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A07E8AD-C15D-4357-9A87-8DA163215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3" y="1848221"/>
            <a:ext cx="2462357" cy="1760829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CF6E3394-FA6D-4AF0-A216-9F3CA5BB1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615" y="1898134"/>
            <a:ext cx="3614225" cy="3840679"/>
          </a:xfrm>
          <a:prstGeom prst="rect">
            <a:avLst/>
          </a:prstGeom>
        </p:spPr>
      </p:pic>
      <p:pic>
        <p:nvPicPr>
          <p:cNvPr id="15" name="Picture 14" descr="A picture containing toy&#10;&#10;Description automatically generated">
            <a:extLst>
              <a:ext uri="{FF2B5EF4-FFF2-40B4-BE49-F238E27FC236}">
                <a16:creationId xmlns:a16="http://schemas.microsoft.com/office/drawing/2014/main" id="{07C22018-26A9-4461-8704-BBDDCD75B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1990" y="1902567"/>
            <a:ext cx="3336953" cy="26932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3018E7-D7AD-4941-9F79-9BE0E9276822}"/>
              </a:ext>
            </a:extLst>
          </p:cNvPr>
          <p:cNvSpPr txBox="1"/>
          <p:nvPr/>
        </p:nvSpPr>
        <p:spPr>
          <a:xfrm>
            <a:off x="4467858" y="1609158"/>
            <a:ext cx="2295939" cy="43774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16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Time series prediction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1B83CF-D6CD-4FEC-A8EF-9C1A5A345302}"/>
              </a:ext>
            </a:extLst>
          </p:cNvPr>
          <p:cNvSpPr txBox="1"/>
          <p:nvPr/>
        </p:nvSpPr>
        <p:spPr>
          <a:xfrm>
            <a:off x="647431" y="3685611"/>
            <a:ext cx="2295939" cy="26115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Handwriting recognition</a:t>
            </a:r>
          </a:p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E59228-36DC-4DF4-AFFD-60AFD03D187D}"/>
              </a:ext>
            </a:extLst>
          </p:cNvPr>
          <p:cNvSpPr txBox="1"/>
          <p:nvPr/>
        </p:nvSpPr>
        <p:spPr>
          <a:xfrm>
            <a:off x="8610600" y="1570598"/>
            <a:ext cx="2295939" cy="38762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Robot control</a:t>
            </a:r>
          </a:p>
          <a:p>
            <a:r>
              <a:rPr lang="en-US" sz="16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D1B7AA-F644-4707-9978-C38446886C3F}"/>
              </a:ext>
            </a:extLst>
          </p:cNvPr>
          <p:cNvSpPr txBox="1"/>
          <p:nvPr/>
        </p:nvSpPr>
        <p:spPr>
          <a:xfrm>
            <a:off x="757875" y="1510508"/>
            <a:ext cx="2295939" cy="38762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Music composition</a:t>
            </a:r>
          </a:p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24212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7A66-1F9F-43EB-8AE9-AAFF1C00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916" y="3000475"/>
            <a:ext cx="10981765" cy="664536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316A5B-4E7D-4B18-9CC0-A58A613F2B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2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70762-2E17-4A48-B0A1-8CDED8A9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916" y="2883842"/>
            <a:ext cx="10981765" cy="664536"/>
          </a:xfrm>
        </p:spPr>
        <p:txBody>
          <a:bodyPr/>
          <a:lstStyle/>
          <a:p>
            <a:pPr algn="ctr"/>
            <a:r>
              <a:rPr lang="en-US" dirty="0"/>
              <a:t>Language Model Evolution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A18F-08FB-4DD1-9370-93051579C4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C3B30-9DF1-4704-AF3B-F8C92327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LSTM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48F74-B87C-419B-9E56-42BD79D73B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68C80-1108-4629-BBD9-C06DA547DC22}"/>
              </a:ext>
            </a:extLst>
          </p:cNvPr>
          <p:cNvSpPr txBox="1"/>
          <p:nvPr/>
        </p:nvSpPr>
        <p:spPr>
          <a:xfrm>
            <a:off x="644006" y="1733550"/>
            <a:ext cx="10785994" cy="39909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LSTMs became popular because they could solve the problem of vanishing gradients. But it turns out, they fail to remove it completely.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They require a lot of resources and time to get trained and become ready for real-world applications. In technical terms, they need high memory-bandwidth because of linear layers present in each cell which the system usually fails to provide for. Thus, hardware-wise, LSTMs become quite inefficient.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With the rise of data mining, developers are looking for a model that can remember past information for a longer time than LSTMs. 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LSTMs are prone to overfitting</a:t>
            </a:r>
          </a:p>
        </p:txBody>
      </p:sp>
    </p:spTree>
    <p:extLst>
      <p:ext uri="{BB962C8B-B14F-4D97-AF65-F5344CB8AC3E}">
        <p14:creationId xmlns:p14="http://schemas.microsoft.com/office/powerpoint/2010/main" val="190504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88B92-5EC8-4185-9E18-78C943E87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FB5294-2E1F-4DDA-820D-11D7F0F58E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A909C-398C-4734-96B3-CC7156D428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87E1C948-A344-491D-8DB0-86668A8521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0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643C-AD8A-40CF-B959-F487FB7C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Language Modelling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4A15D8-2FC5-4CD6-BA98-05962566AA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76644-D221-43E8-AC54-0AEB449ADCF9}"/>
              </a:ext>
            </a:extLst>
          </p:cNvPr>
          <p:cNvSpPr txBox="1"/>
          <p:nvPr/>
        </p:nvSpPr>
        <p:spPr>
          <a:xfrm>
            <a:off x="448235" y="1733550"/>
            <a:ext cx="10981765" cy="39909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194AE7-6ADA-41E9-B505-0801BBCBA8C0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4835F38-B556-4FB6-87EC-F1D0390C7110}"/>
              </a:ext>
            </a:extLst>
          </p:cNvPr>
          <p:cNvSpPr txBox="1"/>
          <p:nvPr/>
        </p:nvSpPr>
        <p:spPr>
          <a:xfrm>
            <a:off x="3870843" y="4337844"/>
            <a:ext cx="7524750" cy="1338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Language Models are simply models that assign probabilities to sequences of words.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Even pretrained word embeddings are derived from language modelling i.e. Word2Vec, Glove, SVD, LSA.</a:t>
            </a:r>
          </a:p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41793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643C-AD8A-40CF-B959-F487FB7C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4A15D8-2FC5-4CD6-BA98-05962566AA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76644-D221-43E8-AC54-0AEB449ADCF9}"/>
              </a:ext>
            </a:extLst>
          </p:cNvPr>
          <p:cNvSpPr txBox="1"/>
          <p:nvPr/>
        </p:nvSpPr>
        <p:spPr>
          <a:xfrm>
            <a:off x="541540" y="1502921"/>
            <a:ext cx="10981765" cy="39909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N-grams are continuous sequences of words or symbols or tokens in a document.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 In technical terms, they can be defined as the neighboring sequences of items in a document. 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By and large, majority of the NLP systems in this period were based on rules and the first few language models came in the form of N-Grams.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  <a:p>
            <a:pPr lvl="1"/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7AADF5-8511-4693-8DD6-49C15C9CA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214680"/>
              </p:ext>
            </p:extLst>
          </p:nvPr>
        </p:nvGraphicFramePr>
        <p:xfrm>
          <a:off x="3120896" y="3124391"/>
          <a:ext cx="5453063" cy="2369505"/>
        </p:xfrm>
        <a:graphic>
          <a:graphicData uri="http://schemas.openxmlformats.org/drawingml/2006/table">
            <a:tbl>
              <a:tblPr firstRow="1" firstCol="1" bandRow="1">
                <a:tableStyleId>{E269D01E-BC32-4049-B463-5C60D7B0CCD2}</a:tableStyleId>
              </a:tblPr>
              <a:tblGrid>
                <a:gridCol w="1772974">
                  <a:extLst>
                    <a:ext uri="{9D8B030D-6E8A-4147-A177-3AD203B41FA5}">
                      <a16:colId xmlns:a16="http://schemas.microsoft.com/office/drawing/2014/main" val="832046981"/>
                    </a:ext>
                  </a:extLst>
                </a:gridCol>
                <a:gridCol w="1952605">
                  <a:extLst>
                    <a:ext uri="{9D8B030D-6E8A-4147-A177-3AD203B41FA5}">
                      <a16:colId xmlns:a16="http://schemas.microsoft.com/office/drawing/2014/main" val="1525488992"/>
                    </a:ext>
                  </a:extLst>
                </a:gridCol>
                <a:gridCol w="1727484">
                  <a:extLst>
                    <a:ext uri="{9D8B030D-6E8A-4147-A177-3AD203B41FA5}">
                      <a16:colId xmlns:a16="http://schemas.microsoft.com/office/drawing/2014/main" val="2283428660"/>
                    </a:ext>
                  </a:extLst>
                </a:gridCol>
              </a:tblGrid>
              <a:tr h="223649">
                <a:tc>
                  <a:txBody>
                    <a:bodyPr/>
                    <a:lstStyle/>
                    <a:p>
                      <a:pPr marL="0" marR="0">
                        <a:lnSpc>
                          <a:spcPts val="247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50" dirty="0">
                          <a:effectLst/>
                        </a:rPr>
                        <a:t>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47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50">
                          <a:effectLst/>
                        </a:rPr>
                        <a:t>Term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47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50">
                          <a:effectLst/>
                        </a:rPr>
                        <a:t>Generated n-grams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0207031"/>
                  </a:ext>
                </a:extLst>
              </a:tr>
              <a:tr h="474207">
                <a:tc>
                  <a:txBody>
                    <a:bodyPr/>
                    <a:lstStyle/>
                    <a:p>
                      <a:pPr marL="0" marR="0">
                        <a:lnSpc>
                          <a:spcPts val="247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5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47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50">
                          <a:effectLst/>
                        </a:rPr>
                        <a:t>Unigram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47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50">
                          <a:effectLst/>
                        </a:rPr>
                        <a:t>[“I”, “live”, “in”, “Maryland”]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4148874"/>
                  </a:ext>
                </a:extLst>
              </a:tr>
              <a:tr h="474207">
                <a:tc>
                  <a:txBody>
                    <a:bodyPr/>
                    <a:lstStyle/>
                    <a:p>
                      <a:pPr marL="0" marR="0">
                        <a:lnSpc>
                          <a:spcPts val="247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5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47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50" dirty="0">
                          <a:effectLst/>
                        </a:rPr>
                        <a:t>Bigram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47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50">
                          <a:effectLst/>
                        </a:rPr>
                        <a:t>[“I live”, “live in”, “in Maryland”]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2851008"/>
                  </a:ext>
                </a:extLst>
              </a:tr>
              <a:tr h="474207">
                <a:tc>
                  <a:txBody>
                    <a:bodyPr/>
                    <a:lstStyle/>
                    <a:p>
                      <a:pPr marL="0" marR="0">
                        <a:lnSpc>
                          <a:spcPts val="247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5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47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50">
                          <a:effectLst/>
                        </a:rPr>
                        <a:t>Trigram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47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50">
                          <a:effectLst/>
                        </a:rPr>
                        <a:t>[“I live in”, “live in Maryland”]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38191"/>
                  </a:ext>
                </a:extLst>
              </a:tr>
              <a:tr h="223649">
                <a:tc>
                  <a:txBody>
                    <a:bodyPr/>
                    <a:lstStyle/>
                    <a:p>
                      <a:pPr marL="0" marR="0">
                        <a:lnSpc>
                          <a:spcPts val="247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50">
                          <a:effectLst/>
                        </a:rPr>
                        <a:t>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47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50">
                          <a:effectLst/>
                        </a:rPr>
                        <a:t>n-gram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2475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50" dirty="0">
                          <a:effectLst/>
                        </a:rPr>
                        <a:t>[“I live in Maryland…”]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3657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2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643C-AD8A-40CF-B959-F487FB7C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4A15D8-2FC5-4CD6-BA98-05962566AA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76644-D221-43E8-AC54-0AEB449ADCF9}"/>
              </a:ext>
            </a:extLst>
          </p:cNvPr>
          <p:cNvSpPr txBox="1"/>
          <p:nvPr/>
        </p:nvSpPr>
        <p:spPr>
          <a:xfrm>
            <a:off x="5724331" y="1994808"/>
            <a:ext cx="6102220" cy="39909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92929"/>
                </a:solidFill>
                <a:effectLst/>
                <a:latin typeface="charter"/>
              </a:rPr>
              <a:t>Word embedding is one of the most popular representation of document vocabulary. It is capable of capturing context of a word in a document, semantic and syntactic similarity, relation with other words, etc.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92929"/>
              </a:solidFill>
              <a:latin typeface="charter"/>
            </a:endParaRP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92929"/>
                </a:solidFill>
                <a:effectLst/>
                <a:latin typeface="charter"/>
              </a:rPr>
              <a:t>Word2Vec creates vectors of the words that are distributed numerical representations of word features – these word features could comprise of words that represent the context of the individual words present in our vocabulary. 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92929"/>
              </a:solidFill>
              <a:latin typeface="charter"/>
            </a:endParaRP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spc="-50" dirty="0">
              <a:solidFill>
                <a:srgbClr val="292929"/>
              </a:solidFill>
              <a:latin typeface="charter"/>
              <a:cs typeface="Segoe UI"/>
            </a:endParaRPr>
          </a:p>
          <a:p>
            <a:pPr algn="l">
              <a:spcBef>
                <a:spcPts val="0"/>
              </a:spcBef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  <a:p>
            <a:pPr lvl="1"/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2C2D63-AFA1-404D-9B7D-58097B83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4" y="1390261"/>
            <a:ext cx="4480453" cy="476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6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643C-AD8A-40CF-B959-F487FB7C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4A15D8-2FC5-4CD6-BA98-05962566AA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76644-D221-43E8-AC54-0AEB449ADCF9}"/>
              </a:ext>
            </a:extLst>
          </p:cNvPr>
          <p:cNvSpPr txBox="1"/>
          <p:nvPr/>
        </p:nvSpPr>
        <p:spPr>
          <a:xfrm>
            <a:off x="6343650" y="1178379"/>
            <a:ext cx="5086350" cy="39909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There are 2 techniques of Word2Vec: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Continuous bag-of-words (CBOW)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This method takes the context of each word as the input and tries to predict the word corresponding to the context. Consider our example: Have a great day.</a:t>
            </a:r>
          </a:p>
          <a:p>
            <a:pPr lvl="1"/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Skip-Gram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The Skip-gram model architecture usually tries to achieve the reverse of what the CBOW model does.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2000" spc="-50" dirty="0">
                <a:solidFill>
                  <a:schemeClr val="tx2"/>
                </a:solidFill>
                <a:latin typeface="Calibri" panose="020F0502020204030204" pitchFamily="34" charset="0"/>
                <a:cs typeface="Segoe UI"/>
              </a:rPr>
              <a:t>It tries to predict the source context words (surrounding words) given a target word (the center word). </a:t>
            </a:r>
          </a:p>
          <a:p>
            <a:pPr lvl="1"/>
            <a:endParaRPr lang="en-US" sz="20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  <a:p>
            <a:pPr lvl="1"/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  <a:p>
            <a:pPr lvl="1"/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  <a:p>
            <a:pPr lvl="1"/>
            <a:endParaRPr lang="en-US" sz="1600" spc="-50" dirty="0">
              <a:solidFill>
                <a:schemeClr val="tx2"/>
              </a:solidFill>
              <a:latin typeface="Calibri" panose="020F0502020204030204" pitchFamily="34" charset="0"/>
              <a:cs typeface="Segoe UI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3873792-8ED0-4BE7-A882-7CBE754FF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38" y="1524000"/>
            <a:ext cx="5943600" cy="412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3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1E535-4650-4663-84C7-37CDF616CF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E653FC2-F7A6-45EA-80F5-81052B927ABF}"/>
              </a:ext>
            </a:extLst>
          </p:cNvPr>
          <p:cNvSpPr txBox="1">
            <a:spLocks/>
          </p:cNvSpPr>
          <p:nvPr/>
        </p:nvSpPr>
        <p:spPr>
          <a:xfrm>
            <a:off x="951916" y="2883842"/>
            <a:ext cx="10981765" cy="664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4A498E"/>
                </a:solidFill>
                <a:latin typeface="Proxima Nova Rg" panose="0200050603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b="0" dirty="0"/>
              <a:t>Seq-2-Seq Models</a:t>
            </a:r>
          </a:p>
        </p:txBody>
      </p:sp>
    </p:spTree>
    <p:extLst>
      <p:ext uri="{BB962C8B-B14F-4D97-AF65-F5344CB8AC3E}">
        <p14:creationId xmlns:p14="http://schemas.microsoft.com/office/powerpoint/2010/main" val="190242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FF1C-3F4B-41C8-A17F-435D271B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Sequence-2-Sequence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2FFE0-41B7-4D46-B5CF-F457DBB76A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EEF799-C524-4B10-B8AB-E41BA598CF8C}"/>
              </a:ext>
            </a:extLst>
          </p:cNvPr>
          <p:cNvSpPr txBox="1"/>
          <p:nvPr/>
        </p:nvSpPr>
        <p:spPr>
          <a:xfrm>
            <a:off x="605118" y="1304366"/>
            <a:ext cx="10748682" cy="93403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lvl="0" indent="-28575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spc="-5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 Seq2Seq models, both the input and output are sequences</a:t>
            </a:r>
          </a:p>
          <a:p>
            <a:pPr marL="285750" lvl="0" indent="-285750" fontAlgn="auto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spc="-5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They encapsulate sequence of the word appearance in the input to be able to make more accurate predictions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B5DAE-4A2F-48F0-B492-D75417B78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81"/>
          <a:stretch/>
        </p:blipFill>
        <p:spPr>
          <a:xfrm>
            <a:off x="909734" y="2645229"/>
            <a:ext cx="10065503" cy="336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FF1C-3F4B-41C8-A17F-435D271B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Basic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2FFE0-41B7-4D46-B5CF-F457DBB76A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1C948-A344-491D-8DB0-86668A8521AB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5BCA5-C358-4343-9037-146C4DB29B5B}"/>
              </a:ext>
            </a:extLst>
          </p:cNvPr>
          <p:cNvSpPr txBox="1"/>
          <p:nvPr/>
        </p:nvSpPr>
        <p:spPr>
          <a:xfrm>
            <a:off x="695325" y="2207890"/>
            <a:ext cx="4724948" cy="4331022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noAutofit/>
          </a:bodyPr>
          <a:lstStyle>
            <a:defPPr>
              <a:defRPr lang="en-US"/>
            </a:defPPr>
            <a:lvl1pPr fontAlgn="base">
              <a:spcBef>
                <a:spcPts val="800"/>
              </a:spcBef>
              <a:defRPr sz="1400">
                <a:solidFill>
                  <a:schemeClr val="tx2"/>
                </a:solidFill>
                <a:latin typeface="Proxima Nova Rg" panose="02000506030000020004" pitchFamily="2" charset="0"/>
                <a:ea typeface="Open Sans" charset="0"/>
                <a:cs typeface="Open Sans" charset="0"/>
              </a:defRPr>
            </a:lvl1pPr>
          </a:lstStyle>
          <a:p>
            <a:pPr>
              <a:spcBef>
                <a:spcPts val="1200"/>
              </a:spcBef>
              <a:defRPr/>
            </a:pP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 and b are values we find during training the neural network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X is the input to the network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Y is the output of the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ABD2E3-FAE0-4FE0-8F94-7958C028938D}"/>
              </a:ext>
            </a:extLst>
          </p:cNvPr>
          <p:cNvSpPr txBox="1"/>
          <p:nvPr/>
        </p:nvSpPr>
        <p:spPr>
          <a:xfrm>
            <a:off x="7450479" y="4957094"/>
            <a:ext cx="2976453" cy="10572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spc="-50" dirty="0">
                <a:solidFill>
                  <a:schemeClr val="tx2"/>
                </a:solidFill>
                <a:cs typeface="Segoe UI"/>
              </a:rPr>
              <a:t>Training a neural network involves finding the optimal value of this weight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D2C00E-2E76-4231-A45F-41941206CCBA}"/>
              </a:ext>
            </a:extLst>
          </p:cNvPr>
          <p:cNvCxnSpPr>
            <a:cxnSpLocks/>
          </p:cNvCxnSpPr>
          <p:nvPr/>
        </p:nvCxnSpPr>
        <p:spPr>
          <a:xfrm flipV="1">
            <a:off x="8579497" y="4170783"/>
            <a:ext cx="0" cy="732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B0EB4CC-255C-432E-BF24-F9A5231A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351" y="1893372"/>
            <a:ext cx="6490996" cy="223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60788c493542301b04ffc519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Blank Slide">
  <a:themeElements>
    <a:clrScheme name="Custom 1">
      <a:dk1>
        <a:srgbClr val="2E2E7B"/>
      </a:dk1>
      <a:lt1>
        <a:srgbClr val="FFFFFF"/>
      </a:lt1>
      <a:dk2>
        <a:srgbClr val="000000"/>
      </a:dk2>
      <a:lt2>
        <a:srgbClr val="739FAF"/>
      </a:lt2>
      <a:accent1>
        <a:srgbClr val="1F95D9"/>
      </a:accent1>
      <a:accent2>
        <a:srgbClr val="11B7BF"/>
      </a:accent2>
      <a:accent3>
        <a:srgbClr val="0E0E47"/>
      </a:accent3>
      <a:accent4>
        <a:srgbClr val="054F6E"/>
      </a:accent4>
      <a:accent5>
        <a:srgbClr val="093E7D"/>
      </a:accent5>
      <a:accent6>
        <a:srgbClr val="B5B5F1"/>
      </a:accent6>
      <a:hlink>
        <a:srgbClr val="9EF8E5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t">
        <a:noAutofit/>
      </a:bodyPr>
      <a:lstStyle>
        <a:defPPr algn="l">
          <a:spcBef>
            <a:spcPts val="0"/>
          </a:spcBef>
          <a:defRPr sz="1600" spc="-50" dirty="0">
            <a:solidFill>
              <a:schemeClr val="tx2"/>
            </a:solidFill>
            <a:latin typeface="Calibri" panose="020F0502020204030204" pitchFamily="34" charset="0"/>
            <a:cs typeface="Segoe U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end360 template 7.28" id="{A4E9A9BF-FE2D-4277-B45D-3614D43076B1}" vid="{1F8C44F3-AA41-4D79-8675-A6BA043B76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F7DDF6ECE75241A9A816EDF43FCA0E" ma:contentTypeVersion="12" ma:contentTypeDescription="Create a new document." ma:contentTypeScope="" ma:versionID="4525db379bde381cc7ed647e963855dd">
  <xsd:schema xmlns:xsd="http://www.w3.org/2001/XMLSchema" xmlns:xs="http://www.w3.org/2001/XMLSchema" xmlns:p="http://schemas.microsoft.com/office/2006/metadata/properties" xmlns:ns2="b14a4660-2603-49c1-b828-1b7082c21626" xmlns:ns3="c22c737c-0843-4448-8483-7ae9729230ce" targetNamespace="http://schemas.microsoft.com/office/2006/metadata/properties" ma:root="true" ma:fieldsID="927120a8b7611d18ab314bc97a6ea789" ns2:_="" ns3:_="">
    <xsd:import namespace="b14a4660-2603-49c1-b828-1b7082c21626"/>
    <xsd:import namespace="c22c737c-0843-4448-8483-7ae9729230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4a4660-2603-49c1-b828-1b7082c216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2c737c-0843-4448-8483-7ae9729230c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97810A-74C2-4283-96B9-51A0A374B297}">
  <ds:schemaRefs>
    <ds:schemaRef ds:uri="b14a4660-2603-49c1-b828-1b7082c21626"/>
    <ds:schemaRef ds:uri="c22c737c-0843-4448-8483-7ae9729230c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9BC1395-B790-4B27-9E40-1AA8E3C4C415}">
  <ds:schemaRefs>
    <ds:schemaRef ds:uri="b14a4660-2603-49c1-b828-1b7082c21626"/>
    <ds:schemaRef ds:uri="c22c737c-0843-4448-8483-7ae9729230c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BA557DA-01FD-4323-A641-471F436378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1673</TotalTime>
  <Words>950</Words>
  <Application>Microsoft Office PowerPoint</Application>
  <PresentationFormat>Widescreen</PresentationFormat>
  <Paragraphs>146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charter</vt:lpstr>
      <vt:lpstr>Gotham Regular</vt:lpstr>
      <vt:lpstr>Proxima Nova Rg</vt:lpstr>
      <vt:lpstr>Wingdings</vt:lpstr>
      <vt:lpstr>Blank Slide</vt:lpstr>
      <vt:lpstr>PowerPoint Presentation</vt:lpstr>
      <vt:lpstr>Language Model Evolution</vt:lpstr>
      <vt:lpstr>Evolution of Language Modelling</vt:lpstr>
      <vt:lpstr>N-grams</vt:lpstr>
      <vt:lpstr>Word2Vec</vt:lpstr>
      <vt:lpstr>Word2Vec </vt:lpstr>
      <vt:lpstr>PowerPoint Presentation</vt:lpstr>
      <vt:lpstr>Sequence-2-Sequence Model</vt:lpstr>
      <vt:lpstr>Neural Network – Basic Architecture</vt:lpstr>
      <vt:lpstr>Recurrent Neural Networks</vt:lpstr>
      <vt:lpstr>Back Propagation/Limitation of RNN</vt:lpstr>
      <vt:lpstr>Why LSTM?</vt:lpstr>
      <vt:lpstr>Long Short Term Memory Cell / Hidden Unit</vt:lpstr>
      <vt:lpstr>GRU</vt:lpstr>
      <vt:lpstr>Encoders &amp; Decoders</vt:lpstr>
      <vt:lpstr>Encoders</vt:lpstr>
      <vt:lpstr>Decoders</vt:lpstr>
      <vt:lpstr>Applications of LSTM/GRU</vt:lpstr>
      <vt:lpstr>Appendix</vt:lpstr>
      <vt:lpstr>Drawbacks of LSTM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Sobol</dc:creator>
  <cp:lastModifiedBy>Aishwarya Bhangale</cp:lastModifiedBy>
  <cp:revision>3</cp:revision>
  <cp:lastPrinted>2019-10-06T23:07:43Z</cp:lastPrinted>
  <dcterms:created xsi:type="dcterms:W3CDTF">2019-07-28T22:05:39Z</dcterms:created>
  <dcterms:modified xsi:type="dcterms:W3CDTF">2022-03-22T16:43:47Z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0x01010040F7DDF6ECE75241A9A816EDF43FCA0E</vt:lpwstr>
  </property>
</Properties>
</file>